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9" r:id="rId4"/>
    <p:sldId id="281" r:id="rId5"/>
    <p:sldId id="280" r:id="rId6"/>
    <p:sldId id="282" r:id="rId7"/>
    <p:sldId id="283" r:id="rId8"/>
    <p:sldId id="261" r:id="rId9"/>
    <p:sldId id="263" r:id="rId10"/>
    <p:sldId id="285" r:id="rId11"/>
    <p:sldId id="286" r:id="rId12"/>
    <p:sldId id="284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1" r:id="rId21"/>
    <p:sldId id="287" r:id="rId22"/>
    <p:sldId id="288" r:id="rId23"/>
    <p:sldId id="289" r:id="rId24"/>
    <p:sldId id="290" r:id="rId25"/>
    <p:sldId id="299" r:id="rId26"/>
    <p:sldId id="300" r:id="rId27"/>
    <p:sldId id="30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2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1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05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74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4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7"/>
            <a:ext cx="7315200" cy="4241866"/>
          </a:xfrm>
        </p:spPr>
        <p:txBody>
          <a:bodyPr anchor="t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61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2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1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2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7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0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83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BBD8BF-2575-4724-A891-B2B6674120ED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4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effrey.buckley@tus.i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yXaxVx1jQ1fS7uJx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B177-2C04-7E51-78B9-D23D6B180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Questionable Research Practices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B8054-27A2-0C35-048A-11E2EBB838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Jeff Buckley, PhD.</a:t>
            </a:r>
          </a:p>
          <a:p>
            <a:r>
              <a:rPr lang="en-GB" dirty="0">
                <a:hlinkClick r:id="rId2"/>
              </a:rPr>
              <a:t>Jeffrey.buckley@tus.ie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107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1C86B9-B7B1-185D-91F7-FCC084980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924AD5-0E40-FB52-1DBF-B1C95AAC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99CE55-2F6D-C234-6D57-1B11B0B5C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72480EE-438B-A417-91E9-1853AF218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38" y="46653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40A9F9-AC7D-C66D-EA6F-C77007A52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26B0E-293C-18E2-A83B-4169E3B3B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7"/>
            <a:ext cx="4705801" cy="39381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500" spc="-100" dirty="0"/>
              <a:t>Activity</a:t>
            </a:r>
            <a:br>
              <a:rPr lang="en-US" sz="5500" spc="-100" dirty="0"/>
            </a:br>
            <a:br>
              <a:rPr lang="en-US" sz="5500" spc="-100" dirty="0"/>
            </a:br>
            <a:r>
              <a:rPr lang="en-US" sz="5500" spc="-100" dirty="0"/>
              <a:t>Is there a grey area of academic integrity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370684-F55A-C3E3-AAD5-D0DC1081A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CAF49-B22E-4895-81B1-670B105F8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533" y="451725"/>
            <a:ext cx="5465687" cy="176255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Your aim is to have a career in academia.</a:t>
            </a:r>
          </a:p>
          <a:p>
            <a:r>
              <a:rPr lang="en-US" dirty="0"/>
              <a:t>Without committing outright fraud (manufacturing data), how could you manipulate/represent your work to increase your chances of publication success?</a:t>
            </a:r>
          </a:p>
          <a:p>
            <a:r>
              <a:rPr lang="en-US" dirty="0"/>
              <a:t>How defensible is each technique you develop on the scale from 0 to 2?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8A6453-8218-81D4-0A60-61E1AAEA7378}"/>
              </a:ext>
            </a:extLst>
          </p:cNvPr>
          <p:cNvSpPr txBox="1"/>
          <p:nvPr/>
        </p:nvSpPr>
        <p:spPr>
          <a:xfrm>
            <a:off x="6725455" y="3048688"/>
            <a:ext cx="249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+mj-lt"/>
              </a:rPr>
              <a:t>2 = Fully defensible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B26A28-D284-3E7B-5009-5833EB86E84B}"/>
              </a:ext>
            </a:extLst>
          </p:cNvPr>
          <p:cNvSpPr txBox="1"/>
          <p:nvPr/>
        </p:nvSpPr>
        <p:spPr>
          <a:xfrm>
            <a:off x="6725455" y="4369215"/>
            <a:ext cx="249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+mj-lt"/>
              </a:rPr>
              <a:t>1 = Possibly defensible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F7650D-A60F-79B7-C4E0-C1AC632156FB}"/>
              </a:ext>
            </a:extLst>
          </p:cNvPr>
          <p:cNvSpPr txBox="1"/>
          <p:nvPr/>
        </p:nvSpPr>
        <p:spPr>
          <a:xfrm>
            <a:off x="6725455" y="5689742"/>
            <a:ext cx="249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+mj-lt"/>
              </a:rPr>
              <a:t>0 = Not defensible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BF2D4F-73B4-C1C1-F016-82225F3E5726}"/>
              </a:ext>
            </a:extLst>
          </p:cNvPr>
          <p:cNvSpPr/>
          <p:nvPr/>
        </p:nvSpPr>
        <p:spPr>
          <a:xfrm>
            <a:off x="9443487" y="3048687"/>
            <a:ext cx="1482085" cy="3010387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50000"/>
                </a:sysClr>
              </a:gs>
              <a:gs pos="100000">
                <a:sysClr val="window" lastClr="FFFFFF"/>
              </a:gs>
              <a:gs pos="50000">
                <a:sysClr val="window" lastClr="FFFFFF">
                  <a:lumMod val="75000"/>
                </a:sysClr>
              </a:gs>
            </a:gsLst>
            <a:lin ang="16200000" scaled="1"/>
            <a:tileRect/>
          </a:gra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6A9B6A-06C3-F63C-C160-C5339C1105CE}"/>
              </a:ext>
            </a:extLst>
          </p:cNvPr>
          <p:cNvSpPr txBox="1"/>
          <p:nvPr/>
        </p:nvSpPr>
        <p:spPr>
          <a:xfrm>
            <a:off x="8938763" y="2561186"/>
            <a:ext cx="249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+mj-lt"/>
              </a:rPr>
              <a:t>Proper research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F730D6-0C7C-AD7D-A882-2D22CDD0073A}"/>
              </a:ext>
            </a:extLst>
          </p:cNvPr>
          <p:cNvSpPr txBox="1"/>
          <p:nvPr/>
        </p:nvSpPr>
        <p:spPr>
          <a:xfrm>
            <a:off x="8938763" y="6177243"/>
            <a:ext cx="249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+mj-lt"/>
              </a:rPr>
              <a:t>Fraud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394196-938C-C17B-F701-821E2B7505B6}"/>
              </a:ext>
            </a:extLst>
          </p:cNvPr>
          <p:cNvSpPr txBox="1"/>
          <p:nvPr/>
        </p:nvSpPr>
        <p:spPr>
          <a:xfrm>
            <a:off x="8938763" y="4225739"/>
            <a:ext cx="249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+mj-lt"/>
              </a:rPr>
              <a:t>QRP’s</a:t>
            </a:r>
          </a:p>
          <a:p>
            <a:pPr algn="ctr"/>
            <a:r>
              <a:rPr lang="en-GB" b="1" dirty="0">
                <a:solidFill>
                  <a:prstClr val="black"/>
                </a:solidFill>
                <a:latin typeface="+mj-lt"/>
              </a:rPr>
              <a:t>Grey area</a:t>
            </a:r>
          </a:p>
        </p:txBody>
      </p:sp>
    </p:spTree>
    <p:extLst>
      <p:ext uri="{BB962C8B-B14F-4D97-AF65-F5344CB8AC3E}">
        <p14:creationId xmlns:p14="http://schemas.microsoft.com/office/powerpoint/2010/main" val="90795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F58D5-BA0C-A9DA-409D-7298C52DD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C691-815F-F9C8-9FD6-3916038B3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Questionable research practices in quantitative research, e.g., p-hacking and </a:t>
            </a:r>
            <a:r>
              <a:rPr lang="en-US" dirty="0" err="1"/>
              <a:t>HARKing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03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F2172-168F-C269-6B31-F85F03D4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P-hacking visual 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FE5B6-8224-2778-72A0-B3DDE5752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12605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Null hypothesis: I will miss the bullseye on my next dart throw</a:t>
            </a:r>
          </a:p>
          <a:p>
            <a:pPr marL="0" indent="0">
              <a:buNone/>
            </a:pPr>
            <a:r>
              <a:rPr lang="en-GB" sz="2000" dirty="0"/>
              <a:t>Alternative hypothesis: I will get a bullseye on my next dart throw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D62E8-B5F5-63CF-A499-A73DC0B404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1937" y="2484031"/>
            <a:ext cx="3509861" cy="350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4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B81AA-21B4-EDC1-6BCA-FB0FFBF67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E67A8-9603-9BBE-6E1E-CB6784AB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P-hacking visual 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CE5AC-E19C-E330-177F-7482569FA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12605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Null hypothesis: I will miss the bullseye on my next dart throw</a:t>
            </a:r>
          </a:p>
          <a:p>
            <a:pPr marL="0" indent="0">
              <a:buNone/>
            </a:pPr>
            <a:r>
              <a:rPr lang="en-GB" sz="2000" dirty="0"/>
              <a:t>Alternative hypothesis: I will get a bullseye on my next dart throw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7F3A8-4056-6745-9453-6980FAA9E7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1937" y="2484031"/>
            <a:ext cx="3509861" cy="3509861"/>
          </a:xfrm>
          <a:prstGeom prst="rect">
            <a:avLst/>
          </a:prstGeom>
        </p:spPr>
      </p:pic>
      <p:pic>
        <p:nvPicPr>
          <p:cNvPr id="5" name="Picture 2" descr="Flat Dart Vector Illustration">
            <a:extLst>
              <a:ext uri="{FF2B5EF4-FFF2-40B4-BE49-F238E27FC236}">
                <a16:creationId xmlns:a16="http://schemas.microsoft.com/office/drawing/2014/main" id="{40132B8C-A2BB-8079-2D71-3AD01CFDA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90" y="2484031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457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C58EB-23AA-B22C-F884-C4E836B39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B85C8-8325-9BC1-BE8F-D9BBAA9DD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P-hacking visual 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E694A-B625-9F39-34F4-B501A110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126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Ok… that didn’t work (and so my likelihood of publishing this is reduced…)</a:t>
            </a:r>
          </a:p>
          <a:p>
            <a:pPr marL="0" indent="0">
              <a:buNone/>
            </a:pPr>
            <a:r>
              <a:rPr lang="en-US" sz="2000" dirty="0"/>
              <a:t>I’ll “conduct some additional “exploratory analyses”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AA3C2-8EC5-5878-4599-AA950B2FAC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1937" y="2484031"/>
            <a:ext cx="3509861" cy="3509861"/>
          </a:xfrm>
          <a:prstGeom prst="rect">
            <a:avLst/>
          </a:prstGeom>
        </p:spPr>
      </p:pic>
      <p:pic>
        <p:nvPicPr>
          <p:cNvPr id="5" name="Picture 2" descr="Flat Dart Vector Illustration">
            <a:extLst>
              <a:ext uri="{FF2B5EF4-FFF2-40B4-BE49-F238E27FC236}">
                <a16:creationId xmlns:a16="http://schemas.microsoft.com/office/drawing/2014/main" id="{1A0594D6-5B83-A0EB-70DB-F78111001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90" y="2484031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77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15A5B-7753-E0DB-A9C4-8A19BED60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D5B30-F091-6258-3EAF-98FC1395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P-hacking visual 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B973B-1ECE-0664-26B2-2574F54E1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126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Ok… that didn’t work (and so my likelihood of publishing this is reduced…)</a:t>
            </a:r>
          </a:p>
          <a:p>
            <a:pPr marL="0" indent="0">
              <a:buNone/>
            </a:pPr>
            <a:r>
              <a:rPr lang="en-US" sz="2000" dirty="0"/>
              <a:t>I’ll “conduct some additional “exploratory analyses”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AEF11-8FA6-150B-1E2B-05A0FF7B52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1937" y="2484031"/>
            <a:ext cx="3509861" cy="3509861"/>
          </a:xfrm>
          <a:prstGeom prst="rect">
            <a:avLst/>
          </a:prstGeom>
        </p:spPr>
      </p:pic>
      <p:pic>
        <p:nvPicPr>
          <p:cNvPr id="5" name="Picture 2" descr="Flat Dart Vector Illustration">
            <a:extLst>
              <a:ext uri="{FF2B5EF4-FFF2-40B4-BE49-F238E27FC236}">
                <a16:creationId xmlns:a16="http://schemas.microsoft.com/office/drawing/2014/main" id="{87FEA6CF-A654-2264-26CF-CD7624E2F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90" y="2484031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at Dart Vector Illustration">
            <a:extLst>
              <a:ext uri="{FF2B5EF4-FFF2-40B4-BE49-F238E27FC236}">
                <a16:creationId xmlns:a16="http://schemas.microsoft.com/office/drawing/2014/main" id="{094283F4-762A-A1C8-6320-658CDC983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31" y="3075701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lat Dart Vector Illustration">
            <a:extLst>
              <a:ext uri="{FF2B5EF4-FFF2-40B4-BE49-F238E27FC236}">
                <a16:creationId xmlns:a16="http://schemas.microsoft.com/office/drawing/2014/main" id="{C58C0824-9370-5BD5-B0A0-B4FDDB915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213" y="3326712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lat Dart Vector Illustration">
            <a:extLst>
              <a:ext uri="{FF2B5EF4-FFF2-40B4-BE49-F238E27FC236}">
                <a16:creationId xmlns:a16="http://schemas.microsoft.com/office/drawing/2014/main" id="{FEC5361F-74D0-7A0D-1839-1D46CBDD2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860" y="3048806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lat Dart Vector Illustration">
            <a:extLst>
              <a:ext uri="{FF2B5EF4-FFF2-40B4-BE49-F238E27FC236}">
                <a16:creationId xmlns:a16="http://schemas.microsoft.com/office/drawing/2014/main" id="{AB344C03-011F-109B-F6E5-96E1D0A72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07" y="3873559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lat Dart Vector Illustration">
            <a:extLst>
              <a:ext uri="{FF2B5EF4-FFF2-40B4-BE49-F238E27FC236}">
                <a16:creationId xmlns:a16="http://schemas.microsoft.com/office/drawing/2014/main" id="{C8F2F6DF-3936-43B4-B92E-71143D73F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907" y="3228100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lat Dart Vector Illustration">
            <a:extLst>
              <a:ext uri="{FF2B5EF4-FFF2-40B4-BE49-F238E27FC236}">
                <a16:creationId xmlns:a16="http://schemas.microsoft.com/office/drawing/2014/main" id="{0D709CCB-E2FA-C1A7-914B-E28B952B4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307" y="2116476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127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963A8-1CD8-8E19-3953-6B2C0D99C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C7E9-0767-B962-0900-5386F438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P-hacking visual 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7EB89-9298-78F9-B322-0A8611F19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126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Ok… so I did get a bullseye. Well, that’s certainly interesting! I can publish that!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7C1AF-88A8-9523-49F8-7712E98E47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1937" y="2484031"/>
            <a:ext cx="3509861" cy="3509861"/>
          </a:xfrm>
          <a:prstGeom prst="rect">
            <a:avLst/>
          </a:prstGeom>
        </p:spPr>
      </p:pic>
      <p:pic>
        <p:nvPicPr>
          <p:cNvPr id="5" name="Picture 2" descr="Flat Dart Vector Illustration">
            <a:extLst>
              <a:ext uri="{FF2B5EF4-FFF2-40B4-BE49-F238E27FC236}">
                <a16:creationId xmlns:a16="http://schemas.microsoft.com/office/drawing/2014/main" id="{E603CD32-4D57-702E-17EA-5B2704B20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90" y="2484031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at Dart Vector Illustration">
            <a:extLst>
              <a:ext uri="{FF2B5EF4-FFF2-40B4-BE49-F238E27FC236}">
                <a16:creationId xmlns:a16="http://schemas.microsoft.com/office/drawing/2014/main" id="{95CA43D8-6B99-EEAC-5225-684DCC7B4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31" y="3075701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lat Dart Vector Illustration">
            <a:extLst>
              <a:ext uri="{FF2B5EF4-FFF2-40B4-BE49-F238E27FC236}">
                <a16:creationId xmlns:a16="http://schemas.microsoft.com/office/drawing/2014/main" id="{330E4E56-D8F0-512B-F8E2-767117D86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213" y="3326712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lat Dart Vector Illustration">
            <a:extLst>
              <a:ext uri="{FF2B5EF4-FFF2-40B4-BE49-F238E27FC236}">
                <a16:creationId xmlns:a16="http://schemas.microsoft.com/office/drawing/2014/main" id="{7C6CF643-F83C-9157-7CF2-7BBC3BD2E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860" y="3048806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lat Dart Vector Illustration">
            <a:extLst>
              <a:ext uri="{FF2B5EF4-FFF2-40B4-BE49-F238E27FC236}">
                <a16:creationId xmlns:a16="http://schemas.microsoft.com/office/drawing/2014/main" id="{47853C5C-F69E-E262-B751-83E0CE929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07" y="3873559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lat Dart Vector Illustration">
            <a:extLst>
              <a:ext uri="{FF2B5EF4-FFF2-40B4-BE49-F238E27FC236}">
                <a16:creationId xmlns:a16="http://schemas.microsoft.com/office/drawing/2014/main" id="{2990757E-AEB0-9489-A700-17A59C317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907" y="3228100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lat Dart Vector Illustration">
            <a:extLst>
              <a:ext uri="{FF2B5EF4-FFF2-40B4-BE49-F238E27FC236}">
                <a16:creationId xmlns:a16="http://schemas.microsoft.com/office/drawing/2014/main" id="{1FDD03E9-18C4-425B-1596-4EDE74B2D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307" y="2116476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45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A48F3-7A60-13E9-4C18-9E8F10588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BC4D-EDBA-88CC-AAAA-8A15D00A3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P-hacking visual 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4CA04-0E3B-F6FB-78EB-E0479B7EA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126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report:</a:t>
            </a:r>
          </a:p>
          <a:p>
            <a:pPr marL="0" indent="0">
              <a:buNone/>
            </a:pPr>
            <a:r>
              <a:rPr lang="en-US" sz="2000" dirty="0"/>
              <a:t>I got a bullseye playing darts, see my data below.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21C4D-BBB6-7ADF-A95B-CF4695BBC3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1937" y="2484031"/>
            <a:ext cx="3509861" cy="3509861"/>
          </a:xfrm>
          <a:prstGeom prst="rect">
            <a:avLst/>
          </a:prstGeom>
        </p:spPr>
      </p:pic>
      <p:pic>
        <p:nvPicPr>
          <p:cNvPr id="7" name="Picture 2" descr="Flat Dart Vector Illustration">
            <a:extLst>
              <a:ext uri="{FF2B5EF4-FFF2-40B4-BE49-F238E27FC236}">
                <a16:creationId xmlns:a16="http://schemas.microsoft.com/office/drawing/2014/main" id="{F91040EC-29E6-3F56-2650-FFF8C759B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213" y="3326712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027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5BD48-F580-3085-9909-30633543D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EEC0-12EB-0B1C-2210-C599DD89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P-hacking example: Brian </a:t>
            </a:r>
            <a:r>
              <a:rPr lang="en-GB" dirty="0" err="1"/>
              <a:t>Wansink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FCBCEE-72BF-A1AB-FF9E-5F48AB6DA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070"/>
          <a:stretch/>
        </p:blipFill>
        <p:spPr>
          <a:xfrm>
            <a:off x="3762718" y="309753"/>
            <a:ext cx="3364223" cy="3300627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DEA5B-CC35-ABD0-A2A2-E793045F8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79" b="36491"/>
          <a:stretch/>
        </p:blipFill>
        <p:spPr>
          <a:xfrm>
            <a:off x="3762718" y="3449796"/>
            <a:ext cx="3364223" cy="3300627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E16CF9-5F97-91AC-701A-FDEB761AA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" t="65171" r="-244" b="2899"/>
          <a:stretch/>
        </p:blipFill>
        <p:spPr>
          <a:xfrm>
            <a:off x="7689258" y="309753"/>
            <a:ext cx="3801656" cy="372979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472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7ED09-3A4E-D36B-6886-59196F238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A3C2-95C9-095D-19F4-4A84DB9A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P-hacking example: Brian </a:t>
            </a:r>
            <a:r>
              <a:rPr lang="en-GB" dirty="0" err="1"/>
              <a:t>Wansink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4211B-FA1A-0A9C-F4F4-FB560B212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260" y="1201751"/>
            <a:ext cx="5626741" cy="44453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87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9373E92-F88D-4F0A-94DF-393703E7D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38" y="46653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29DAA0-ADF6-43FD-9C99-483F722B5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ACA74-ED9E-ED14-EBFA-47BB7E50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7"/>
            <a:ext cx="4705801" cy="39381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 spc="-100" dirty="0"/>
              <a:t>Activity</a:t>
            </a:r>
            <a:br>
              <a:rPr lang="en-US" sz="5500" spc="-100" dirty="0"/>
            </a:br>
            <a:br>
              <a:rPr lang="en-US" sz="5500" spc="-100" dirty="0"/>
            </a:br>
            <a:r>
              <a:rPr lang="en-US" sz="5500" spc="-100" dirty="0"/>
              <a:t>A completely anonymous survey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2C8C35-BF44-4CFB-9754-81F07C98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5448B-BAA4-A4F1-57FE-5AB90215D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864107"/>
            <a:ext cx="5134020" cy="5008791"/>
          </a:xfrm>
        </p:spPr>
        <p:txBody>
          <a:bodyPr>
            <a:normAutofit/>
          </a:bodyPr>
          <a:lstStyle/>
          <a:p>
            <a:r>
              <a:rPr lang="en-GB" dirty="0"/>
              <a:t>To begin the seminar, and to spark conversation, I would like you to all complete a short and completely anonymous survey.</a:t>
            </a:r>
          </a:p>
          <a:p>
            <a:r>
              <a:rPr lang="en-GB" dirty="0"/>
              <a:t>Your responses will be integrated into a larger dataset (n &gt; 80)</a:t>
            </a:r>
          </a:p>
          <a:p>
            <a:r>
              <a:rPr lang="en-GB" dirty="0"/>
              <a:t>All responses will be summarised live and the results shown to you.</a:t>
            </a:r>
          </a:p>
          <a:p>
            <a:r>
              <a:rPr lang="en-GB" dirty="0">
                <a:hlinkClick r:id="rId2"/>
              </a:rPr>
              <a:t>https://forms.gle/yXaxVx1jQ1fS7uJx9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0808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9F1C7-6E20-8BE7-CC1D-9F8A3B9D5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B436-0441-F9C4-F076-7283DF34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HARKing</a:t>
            </a:r>
            <a:r>
              <a:rPr lang="en-US" dirty="0"/>
              <a:t> (</a:t>
            </a:r>
            <a:r>
              <a:rPr lang="en-US" dirty="0" err="1"/>
              <a:t>Hypothesising</a:t>
            </a:r>
            <a:r>
              <a:rPr lang="en-US" dirty="0"/>
              <a:t> after the results are known) visual analogy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6BB32-0B23-C53B-DFDE-D2976E90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12605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Null hypothesis: I will miss the bullseye on my next dart throw</a:t>
            </a:r>
          </a:p>
          <a:p>
            <a:pPr marL="0" indent="0">
              <a:buNone/>
            </a:pPr>
            <a:r>
              <a:rPr lang="en-GB" sz="2000" dirty="0"/>
              <a:t>Alternative hypothesis: I will get a bullseye on my next dart throw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456A73-9808-46CD-FE9F-6BA8346CDD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1937" y="2484031"/>
            <a:ext cx="3509861" cy="350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51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50914-A8EB-BBCE-BA76-CDD5D6F25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A1E8-466F-6270-039B-E5ED2B2C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HARKing</a:t>
            </a:r>
            <a:r>
              <a:rPr lang="en-US" dirty="0"/>
              <a:t> (</a:t>
            </a:r>
            <a:r>
              <a:rPr lang="en-US" dirty="0" err="1"/>
              <a:t>Hypothesising</a:t>
            </a:r>
            <a:r>
              <a:rPr lang="en-US" dirty="0"/>
              <a:t> after the results are known) visual analogy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FBDB0-5460-FCE2-E339-FC135740F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12605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Null hypothesis: I will miss the bullseye on my next dart throw</a:t>
            </a:r>
          </a:p>
          <a:p>
            <a:pPr marL="0" indent="0">
              <a:buNone/>
            </a:pPr>
            <a:r>
              <a:rPr lang="en-GB" sz="2000" dirty="0"/>
              <a:t>Alternative hypothesis: I will get a bullseye on my next dart throw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FD2E53-6321-83CF-AB55-25EE9F7214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1937" y="2484031"/>
            <a:ext cx="3509861" cy="3509861"/>
          </a:xfrm>
          <a:prstGeom prst="rect">
            <a:avLst/>
          </a:prstGeom>
        </p:spPr>
      </p:pic>
      <p:pic>
        <p:nvPicPr>
          <p:cNvPr id="5" name="Picture 2" descr="Flat Dart Vector Illustration">
            <a:extLst>
              <a:ext uri="{FF2B5EF4-FFF2-40B4-BE49-F238E27FC236}">
                <a16:creationId xmlns:a16="http://schemas.microsoft.com/office/drawing/2014/main" id="{A81D9BFA-4311-F469-8385-379628A5D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404" y="2638528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41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83635-D1D2-D163-0D1C-C7E4C2446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995CE-E10F-6DBA-238F-18512021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HARKing</a:t>
            </a:r>
            <a:r>
              <a:rPr lang="en-US" dirty="0"/>
              <a:t> (</a:t>
            </a:r>
            <a:r>
              <a:rPr lang="en-US" dirty="0" err="1"/>
              <a:t>Hypothesising</a:t>
            </a:r>
            <a:r>
              <a:rPr lang="en-US" dirty="0"/>
              <a:t> after the results are known) visual analogy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D083-ACCC-5C99-591C-9A0CE0E1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1260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Ok… that didn’t work (and so my likelihood of publishing this is reduced…)</a:t>
            </a:r>
          </a:p>
          <a:p>
            <a:pPr marL="0" indent="0">
              <a:buNone/>
            </a:pPr>
            <a:r>
              <a:rPr lang="en-US" sz="2000" dirty="0"/>
              <a:t>But, scoring 60 is still good! In fact, its better than a bullseye which is only worth 50.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3B9C5-0723-3F07-D130-0A277F3050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1937" y="2484031"/>
            <a:ext cx="3509861" cy="3509861"/>
          </a:xfrm>
          <a:prstGeom prst="rect">
            <a:avLst/>
          </a:prstGeom>
        </p:spPr>
      </p:pic>
      <p:pic>
        <p:nvPicPr>
          <p:cNvPr id="5" name="Picture 2" descr="Flat Dart Vector Illustration">
            <a:extLst>
              <a:ext uri="{FF2B5EF4-FFF2-40B4-BE49-F238E27FC236}">
                <a16:creationId xmlns:a16="http://schemas.microsoft.com/office/drawing/2014/main" id="{5A29EEE2-65AE-F60D-2223-3776C7746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404" y="2638528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324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9FB5C-18BF-3668-2382-4DF7E0728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96302-BDDC-8D73-EA85-23449FB65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HARKing</a:t>
            </a:r>
            <a:r>
              <a:rPr lang="en-US" dirty="0"/>
              <a:t> (</a:t>
            </a:r>
            <a:r>
              <a:rPr lang="en-US" dirty="0" err="1"/>
              <a:t>Hypothesising</a:t>
            </a:r>
            <a:r>
              <a:rPr lang="en-US" dirty="0"/>
              <a:t> after the results are known) visual analogy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30268-A188-102A-8ED5-E194A693D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126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My results are interesting and should be published...</a:t>
            </a:r>
          </a:p>
          <a:p>
            <a:pPr marL="0" indent="0">
              <a:buNone/>
            </a:pPr>
            <a:r>
              <a:rPr lang="en-US" sz="2000" dirty="0"/>
              <a:t>I can just change how I present my performance!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5C78D-93FB-190C-7F8F-9D6E03D49C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1937" y="2484031"/>
            <a:ext cx="3509861" cy="3509861"/>
          </a:xfrm>
          <a:prstGeom prst="rect">
            <a:avLst/>
          </a:prstGeom>
        </p:spPr>
      </p:pic>
      <p:pic>
        <p:nvPicPr>
          <p:cNvPr id="5" name="Picture 2" descr="Flat Dart Vector Illustration">
            <a:extLst>
              <a:ext uri="{FF2B5EF4-FFF2-40B4-BE49-F238E27FC236}">
                <a16:creationId xmlns:a16="http://schemas.microsoft.com/office/drawing/2014/main" id="{53F721F4-F160-D556-EDD7-9EAB6B095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404" y="2638528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53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84097-D106-9EBB-B198-33BB7DD3C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7078-543F-780B-C93D-5391620EF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HARKing</a:t>
            </a:r>
            <a:r>
              <a:rPr lang="en-US" dirty="0"/>
              <a:t> (</a:t>
            </a:r>
            <a:r>
              <a:rPr lang="en-US" dirty="0" err="1"/>
              <a:t>Hypothesising</a:t>
            </a:r>
            <a:r>
              <a:rPr lang="en-US" dirty="0"/>
              <a:t> after the results are known) visual analogy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2B573-9335-E8D3-639A-721E48DD0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1260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The report:</a:t>
            </a:r>
          </a:p>
          <a:p>
            <a:pPr marL="0" indent="0">
              <a:buNone/>
            </a:pPr>
            <a:r>
              <a:rPr lang="en-US" sz="2000" dirty="0"/>
              <a:t>Null hypothesis: I will miss the triple 20 on my next dart throw</a:t>
            </a:r>
          </a:p>
          <a:p>
            <a:pPr marL="0" indent="0">
              <a:buNone/>
            </a:pPr>
            <a:r>
              <a:rPr lang="en-US" sz="2000" dirty="0"/>
              <a:t>Alternative hypothesis: I will get a triple 20 on my next dart throw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FCD82F-90E3-EA04-C116-1B13AB0737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1937" y="2484031"/>
            <a:ext cx="3509861" cy="3509861"/>
          </a:xfrm>
          <a:prstGeom prst="rect">
            <a:avLst/>
          </a:prstGeom>
        </p:spPr>
      </p:pic>
      <p:pic>
        <p:nvPicPr>
          <p:cNvPr id="5" name="Picture 2" descr="Flat Dart Vector Illustration">
            <a:extLst>
              <a:ext uri="{FF2B5EF4-FFF2-40B4-BE49-F238E27FC236}">
                <a16:creationId xmlns:a16="http://schemas.microsoft.com/office/drawing/2014/main" id="{E7D882A4-26A1-81AD-7066-31C3AC318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404" y="2638528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411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E5D30-DFA9-EA2D-DE86-65FCAD33B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CB78-DF74-3EEC-60BC-AE82CC0F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implication of p-hacking and </a:t>
            </a:r>
            <a:r>
              <a:rPr lang="en-US" dirty="0" err="1"/>
              <a:t>HARKing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C2238-9501-9066-0F88-335A4F3B3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126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This is awkward…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15A80-712A-BC3F-39A6-A88A09E3ED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1937" y="2484031"/>
            <a:ext cx="3509861" cy="3509861"/>
          </a:xfrm>
          <a:prstGeom prst="rect">
            <a:avLst/>
          </a:prstGeom>
        </p:spPr>
      </p:pic>
      <p:pic>
        <p:nvPicPr>
          <p:cNvPr id="5" name="Picture 2" descr="Flat Dart Vector Illustration">
            <a:extLst>
              <a:ext uri="{FF2B5EF4-FFF2-40B4-BE49-F238E27FC236}">
                <a16:creationId xmlns:a16="http://schemas.microsoft.com/office/drawing/2014/main" id="{BE2B7786-54DE-555C-1CF9-4761EDDE9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404" y="2638528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at Dart Vector Illustration">
            <a:extLst>
              <a:ext uri="{FF2B5EF4-FFF2-40B4-BE49-F238E27FC236}">
                <a16:creationId xmlns:a16="http://schemas.microsoft.com/office/drawing/2014/main" id="{1B6FBD8B-40BA-C161-830F-A8E082C3B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686" y="2808857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lat Dart Vector Illustration">
            <a:extLst>
              <a:ext uri="{FF2B5EF4-FFF2-40B4-BE49-F238E27FC236}">
                <a16:creationId xmlns:a16="http://schemas.microsoft.com/office/drawing/2014/main" id="{00F012C6-5B3D-7BA4-BED9-DC6011331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016" y="4413540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lat Dart Vector Illustration">
            <a:extLst>
              <a:ext uri="{FF2B5EF4-FFF2-40B4-BE49-F238E27FC236}">
                <a16:creationId xmlns:a16="http://schemas.microsoft.com/office/drawing/2014/main" id="{3095E5CD-4144-A78E-D917-5D55D9B4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945" y="4601799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lat Dart Vector Illustration">
            <a:extLst>
              <a:ext uri="{FF2B5EF4-FFF2-40B4-BE49-F238E27FC236}">
                <a16:creationId xmlns:a16="http://schemas.microsoft.com/office/drawing/2014/main" id="{CD013A3E-D80A-5BA0-D1BD-9D1A3C8A3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33" y="3526034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lat Dart Vector Illustration">
            <a:extLst>
              <a:ext uri="{FF2B5EF4-FFF2-40B4-BE49-F238E27FC236}">
                <a16:creationId xmlns:a16="http://schemas.microsoft.com/office/drawing/2014/main" id="{B77EAC33-A1B3-6A9F-AE55-A9751F5C1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169" y="4045987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lat Dart Vector Illustration">
            <a:extLst>
              <a:ext uri="{FF2B5EF4-FFF2-40B4-BE49-F238E27FC236}">
                <a16:creationId xmlns:a16="http://schemas.microsoft.com/office/drawing/2014/main" id="{DF1E112F-50BA-C615-2770-2DAC4CF5B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440" y="1948246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lat Dart Vector Illustration">
            <a:extLst>
              <a:ext uri="{FF2B5EF4-FFF2-40B4-BE49-F238E27FC236}">
                <a16:creationId xmlns:a16="http://schemas.microsoft.com/office/drawing/2014/main" id="{13AAA220-6645-B6E0-ED17-DA2BA898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26" y="2416328"/>
            <a:ext cx="1555818" cy="11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06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0FB76-D76B-8E85-04C9-4BE929CB7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D68E-66AA-E2A0-73EE-F296BF86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Questionable research practices in qualitative research – a discussion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985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CC25C3-A05C-9C27-7666-3481B8EAB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56801B-05B1-8378-CF63-81D84CAA3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FC52E-0916-2509-FD83-E14D8593A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6EED3D1-4A12-0CA8-1A64-B9B42EB34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38" y="46653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647431-8A16-E200-3188-1E2B184F8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DF327-F491-8A5D-A10E-B8FED5D4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7"/>
            <a:ext cx="4705801" cy="39381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 spc="-100" dirty="0"/>
              <a:t>QRP’s in qualitative research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A171B7-558C-03A2-4777-B7BEFEEE3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C69D9-5670-A0AC-6073-660D0B726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533" y="880196"/>
            <a:ext cx="5465687" cy="5088463"/>
          </a:xfrm>
        </p:spPr>
        <p:txBody>
          <a:bodyPr>
            <a:normAutofit/>
          </a:bodyPr>
          <a:lstStyle/>
          <a:p>
            <a:r>
              <a:rPr lang="en-US" dirty="0"/>
              <a:t>Now that you have an idea of what a QRP is, and have examples of these with respect to quantitative research, what do you think a qualitative QRP could look like?</a:t>
            </a:r>
          </a:p>
          <a:p>
            <a:r>
              <a:rPr lang="en-US" dirty="0"/>
              <a:t>This conversation will lead into next weeks seminar on open science practices.</a:t>
            </a:r>
          </a:p>
        </p:txBody>
      </p:sp>
    </p:spTree>
    <p:extLst>
      <p:ext uri="{BB962C8B-B14F-4D97-AF65-F5344CB8AC3E}">
        <p14:creationId xmlns:p14="http://schemas.microsoft.com/office/powerpoint/2010/main" val="295354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9C9C3-AC1B-E5FB-58C1-5BD9113BB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A806-8635-C9E0-1E3F-D4C5E77D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people use QRP’s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6BB5D-01D8-2A8A-C5B1-D5DB7E7B5596}"/>
              </a:ext>
            </a:extLst>
          </p:cNvPr>
          <p:cNvSpPr txBox="1"/>
          <p:nvPr/>
        </p:nvSpPr>
        <p:spPr>
          <a:xfrm>
            <a:off x="-13727" y="5716055"/>
            <a:ext cx="3438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</a:t>
            </a:r>
            <a:r>
              <a:rPr lang="en-GB" dirty="0" err="1"/>
              <a:t>Krisna</a:t>
            </a:r>
            <a:r>
              <a:rPr lang="en-GB" dirty="0"/>
              <a:t> and Peter, 2018)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39BFE6-970F-1C3F-37C9-22A822BB3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438767"/>
            <a:ext cx="7315200" cy="397094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29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58E9B-6A8A-FCA9-3193-74125C3F5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062F-2D7F-5C08-DA1A-9B9BE225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people use QRP’s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2FE3A-D414-C2B4-A4A2-16C8BED380D7}"/>
              </a:ext>
            </a:extLst>
          </p:cNvPr>
          <p:cNvSpPr txBox="1"/>
          <p:nvPr/>
        </p:nvSpPr>
        <p:spPr>
          <a:xfrm>
            <a:off x="-13727" y="5716055"/>
            <a:ext cx="3438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</a:t>
            </a:r>
            <a:r>
              <a:rPr lang="en-GB" dirty="0" err="1"/>
              <a:t>Krisna</a:t>
            </a:r>
            <a:r>
              <a:rPr lang="en-GB" dirty="0"/>
              <a:t> and Peter, 2018)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4BA4ED-1701-3BD8-E34D-7A6904BA1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9783" y="863600"/>
            <a:ext cx="6313109" cy="51212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89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31513-7578-2C4B-2706-1C58CBC94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A5C4-D6AE-5E5E-1E33-E53373AA3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people use QRP’s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37E9E8-5468-F6EC-A55E-D7AB2390E2DD}"/>
              </a:ext>
            </a:extLst>
          </p:cNvPr>
          <p:cNvSpPr txBox="1"/>
          <p:nvPr/>
        </p:nvSpPr>
        <p:spPr>
          <a:xfrm>
            <a:off x="-13727" y="5716055"/>
            <a:ext cx="3438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</a:t>
            </a:r>
            <a:r>
              <a:rPr lang="en-GB" dirty="0" err="1"/>
              <a:t>Krisna</a:t>
            </a:r>
            <a:r>
              <a:rPr lang="en-GB" dirty="0"/>
              <a:t> and Peter, 2018)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FA5B72-1443-468E-D253-6B992B83D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668589"/>
            <a:ext cx="7315200" cy="35112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27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909D5-20B0-2986-8BAA-72002FEF3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95D3-B336-5E55-529A-67A9E069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people use QRP’s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16EAB-47BD-C86C-271A-9AAB4D1C470C}"/>
              </a:ext>
            </a:extLst>
          </p:cNvPr>
          <p:cNvSpPr txBox="1"/>
          <p:nvPr/>
        </p:nvSpPr>
        <p:spPr>
          <a:xfrm>
            <a:off x="-13727" y="5716055"/>
            <a:ext cx="3438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</a:t>
            </a:r>
            <a:r>
              <a:rPr lang="en-GB" dirty="0" err="1"/>
              <a:t>Krisna</a:t>
            </a:r>
            <a:r>
              <a:rPr lang="en-GB" dirty="0"/>
              <a:t> and Peter, 2018)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0E32D4-F70F-0F63-45DE-BE397A6E9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3841" y="863600"/>
            <a:ext cx="5604993" cy="51212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32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E94A3-342B-0D38-79F9-BBDABE1BD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6AA72-E3B2-ED71-0EDF-A427A005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people use QRP’s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931F3-AD03-48DE-E69A-90CFA6362DA7}"/>
              </a:ext>
            </a:extLst>
          </p:cNvPr>
          <p:cNvSpPr txBox="1"/>
          <p:nvPr/>
        </p:nvSpPr>
        <p:spPr>
          <a:xfrm>
            <a:off x="-13727" y="5716055"/>
            <a:ext cx="3438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</a:t>
            </a:r>
            <a:r>
              <a:rPr lang="en-GB" dirty="0" err="1"/>
              <a:t>Krisna</a:t>
            </a:r>
            <a:r>
              <a:rPr lang="en-GB" dirty="0"/>
              <a:t> and Peter, 2018)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BD7E7B-AC68-C6BC-7ACC-303920AC5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5201" y="863600"/>
            <a:ext cx="6082274" cy="51212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42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BB9D-D4CC-CB3A-C2B3-F4ED0C4B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academic misconduct a binary or is there a grey area?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57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C41F-F30B-B708-9DBE-7838867E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people use QRP’s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3511F-D706-6082-E3A3-3BED84BC8061}"/>
              </a:ext>
            </a:extLst>
          </p:cNvPr>
          <p:cNvSpPr txBox="1"/>
          <p:nvPr/>
        </p:nvSpPr>
        <p:spPr>
          <a:xfrm>
            <a:off x="-13727" y="5716055"/>
            <a:ext cx="3438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</a:t>
            </a:r>
            <a:r>
              <a:rPr lang="en-GB" dirty="0" err="1"/>
              <a:t>Nosek</a:t>
            </a:r>
            <a:r>
              <a:rPr lang="en-GB" dirty="0"/>
              <a:t> et al., 2012)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A8E8FD-00F8-A7A3-D926-29573C085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5575" y="928687"/>
            <a:ext cx="4581525" cy="49911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81332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95AE09B-F02E-4A8A-98F0-B6016EA31B8E}">
  <we:reference id="3e0fcce7-415c-4081-926c-b4e449c650e4" version="1.1.0.2" store="EXCatalog" storeType="EXCatalog"/>
  <we:alternateReferences>
    <we:reference id="WA200004709" version="1.1.0.2" store="en-IE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106</TotalTime>
  <Words>687</Words>
  <Application>Microsoft Office PowerPoint</Application>
  <PresentationFormat>Widescreen</PresentationFormat>
  <Paragraphs>74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Corbel</vt:lpstr>
      <vt:lpstr>Trebuchet MS</vt:lpstr>
      <vt:lpstr>Wingdings 2</vt:lpstr>
      <vt:lpstr>Frame</vt:lpstr>
      <vt:lpstr>Questionable Research Practices</vt:lpstr>
      <vt:lpstr>Activity  A completely anonymous survey</vt:lpstr>
      <vt:lpstr>Why do people use QRP’s</vt:lpstr>
      <vt:lpstr>Why do people use QRP’s</vt:lpstr>
      <vt:lpstr>Why do people use QRP’s</vt:lpstr>
      <vt:lpstr>Why do people use QRP’s</vt:lpstr>
      <vt:lpstr>Why do people use QRP’s</vt:lpstr>
      <vt:lpstr>Is academic misconduct a binary or is there a grey area?</vt:lpstr>
      <vt:lpstr>Why do people use QRP’s</vt:lpstr>
      <vt:lpstr>Activity  Is there a grey area of academic integrity</vt:lpstr>
      <vt:lpstr>Questionable research practices in quantitative research, e.g., p-hacking and HARKing</vt:lpstr>
      <vt:lpstr>P-hacking visual analogy</vt:lpstr>
      <vt:lpstr>P-hacking visual analogy</vt:lpstr>
      <vt:lpstr>P-hacking visual analogy</vt:lpstr>
      <vt:lpstr>P-hacking visual analogy</vt:lpstr>
      <vt:lpstr>P-hacking visual analogy</vt:lpstr>
      <vt:lpstr>P-hacking visual analogy</vt:lpstr>
      <vt:lpstr>P-hacking example: Brian Wansink</vt:lpstr>
      <vt:lpstr>P-hacking example: Brian Wansink</vt:lpstr>
      <vt:lpstr>HARKing (Hypothesising after the results are known) visual analogy</vt:lpstr>
      <vt:lpstr>HARKing (Hypothesising after the results are known) visual analogy</vt:lpstr>
      <vt:lpstr>HARKing (Hypothesising after the results are known) visual analogy</vt:lpstr>
      <vt:lpstr>HARKing (Hypothesising after the results are known) visual analogy</vt:lpstr>
      <vt:lpstr>HARKing (Hypothesising after the results are known) visual analogy</vt:lpstr>
      <vt:lpstr>The implication of p-hacking and HARKing</vt:lpstr>
      <vt:lpstr>Questionable research practices in qualitative research – a discussion</vt:lpstr>
      <vt:lpstr>QRP’s in qualitative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roles of higher education institutions and academics</dc:title>
  <dc:creator>Jeffrey Buckley</dc:creator>
  <cp:lastModifiedBy>Jeffrey Buckley</cp:lastModifiedBy>
  <cp:revision>5</cp:revision>
  <dcterms:created xsi:type="dcterms:W3CDTF">2024-02-12T14:49:44Z</dcterms:created>
  <dcterms:modified xsi:type="dcterms:W3CDTF">2025-02-11T10:04:45Z</dcterms:modified>
</cp:coreProperties>
</file>